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4" r:id="rId1"/>
  </p:sldMasterIdLst>
  <p:notesMasterIdLst>
    <p:notesMasterId r:id="rId17"/>
  </p:notesMasterIdLst>
  <p:sldIdLst>
    <p:sldId id="310" r:id="rId2"/>
    <p:sldId id="293" r:id="rId3"/>
    <p:sldId id="268" r:id="rId4"/>
    <p:sldId id="320" r:id="rId5"/>
    <p:sldId id="269" r:id="rId6"/>
    <p:sldId id="288" r:id="rId7"/>
    <p:sldId id="270" r:id="rId8"/>
    <p:sldId id="286" r:id="rId9"/>
    <p:sldId id="319" r:id="rId10"/>
    <p:sldId id="283" r:id="rId11"/>
    <p:sldId id="287" r:id="rId12"/>
    <p:sldId id="279" r:id="rId13"/>
    <p:sldId id="295" r:id="rId14"/>
    <p:sldId id="299" r:id="rId15"/>
    <p:sldId id="311" r:id="rId16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696"/>
    <a:srgbClr val="3D6AA1"/>
    <a:srgbClr val="336699"/>
    <a:srgbClr val="E7F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2"/>
    <p:restoredTop sz="88285" autoAdjust="0"/>
  </p:normalViewPr>
  <p:slideViewPr>
    <p:cSldViewPr>
      <p:cViewPr varScale="1">
        <p:scale>
          <a:sx n="75" d="100"/>
          <a:sy n="75" d="100"/>
        </p:scale>
        <p:origin x="10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CFD4C68-7AAA-432A-9979-F9E69D791D76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087BCB1-B548-41D2-B269-6FB0AA4F2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9EBF7-A1E4-4483-B50A-C4BFBB2A4E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8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7BCB1-B548-41D2-B269-6FB0AA4F2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7BCB1-B548-41D2-B269-6FB0AA4F2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0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4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69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19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933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A65EDDC-ED29-4026-97F5-8AB4D275CD2B}" type="datetimeFigureOut">
              <a:rPr lang="en-US" smtClean="0"/>
              <a:pPr/>
              <a:t>2/26/2017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1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30" y="381000"/>
            <a:ext cx="1624970" cy="1066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2032836"/>
            <a:ext cx="8382000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MOOC (Massive Open Online Learning):</a:t>
            </a:r>
          </a:p>
          <a:p>
            <a:pPr algn="r"/>
            <a:r>
              <a:rPr lang="en-US" sz="32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the New Way of Learning</a:t>
            </a:r>
          </a:p>
          <a:p>
            <a:pPr algn="r"/>
            <a:endParaRPr lang="en-US" sz="3200" b="1" dirty="0">
              <a:solidFill>
                <a:srgbClr val="204696"/>
              </a:solidFill>
              <a:cs typeface="Arial" panose="020B0604020202020204" pitchFamily="34" charset="0"/>
            </a:endParaRPr>
          </a:p>
          <a:p>
            <a:pPr algn="r"/>
            <a:r>
              <a:rPr lang="en-US" sz="32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Seminar </a:t>
            </a:r>
            <a:r>
              <a:rPr lang="en-US" sz="3200" b="1" dirty="0" err="1" smtClean="0">
                <a:solidFill>
                  <a:srgbClr val="204696"/>
                </a:solidFill>
                <a:cs typeface="Arial" panose="020B0604020202020204" pitchFamily="34" charset="0"/>
              </a:rPr>
              <a:t>Edukasi</a:t>
            </a:r>
            <a:r>
              <a:rPr lang="en-US" sz="32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32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Fintech: What and How to Embrace It</a:t>
            </a:r>
            <a:r>
              <a:rPr lang="en-US" sz="32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 </a:t>
            </a:r>
            <a:endParaRPr lang="en-US" sz="2800" b="1" dirty="0" smtClean="0">
              <a:solidFill>
                <a:srgbClr val="204696"/>
              </a:solidFill>
              <a:cs typeface="Arial" panose="020B0604020202020204" pitchFamily="34" charset="0"/>
            </a:endParaRPr>
          </a:p>
          <a:p>
            <a:endParaRPr lang="en-US" sz="1050" dirty="0" smtClean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334000"/>
            <a:ext cx="8915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cs typeface="Arial" panose="020B0604020202020204" pitchFamily="34" charset="0"/>
              </a:rPr>
              <a:t>Presented by: Lucy M. Pandjaitan</a:t>
            </a:r>
          </a:p>
          <a:p>
            <a:pPr algn="r"/>
            <a:r>
              <a:rPr lang="en-US" sz="3200" b="1" dirty="0" smtClean="0">
                <a:cs typeface="Arial" panose="020B0604020202020204" pitchFamily="34" charset="0"/>
              </a:rPr>
              <a:t>CEO </a:t>
            </a:r>
            <a:r>
              <a:rPr lang="en-US" sz="3200" b="1" dirty="0" err="1" smtClean="0">
                <a:cs typeface="Arial" panose="020B0604020202020204" pitchFamily="34" charset="0"/>
              </a:rPr>
              <a:t>IndonesiaX</a:t>
            </a:r>
            <a:endParaRPr lang="en-US" sz="2800" b="1" dirty="0" smtClean="0">
              <a:cs typeface="Arial" panose="020B0604020202020204" pitchFamily="34" charset="0"/>
            </a:endParaRPr>
          </a:p>
          <a:p>
            <a:endParaRPr lang="en-US" sz="12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ta-01.png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514600"/>
            <a:ext cx="8820229" cy="36519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1362151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Dec 31, 2016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WHERE WE ARE NOW - INDONESIA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62600" y="2057400"/>
            <a:ext cx="3330890" cy="206636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 5 Provinces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 West Java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23,3%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 DKI Jakarta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16,9%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 East Java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13,9%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Banten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7,6%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 Central Java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7,1%</a:t>
            </a:r>
          </a:p>
          <a:p>
            <a:endParaRPr lang="en-US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Learners from Java              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68,8% </a:t>
            </a:r>
          </a:p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Learners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other             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31,2% </a:t>
            </a:r>
          </a:p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provinces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Indonesia</a:t>
            </a:r>
          </a:p>
        </p:txBody>
      </p:sp>
    </p:spTree>
    <p:extLst>
      <p:ext uri="{BB962C8B-B14F-4D97-AF65-F5344CB8AC3E}">
        <p14:creationId xmlns:p14="http://schemas.microsoft.com/office/powerpoint/2010/main" val="18265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alphaModFix amt="76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53819"/>
            <a:ext cx="8316009" cy="500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3223" y="1900721"/>
            <a:ext cx="2467593" cy="2077164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# Countries</a:t>
            </a:r>
          </a:p>
          <a:p>
            <a:pPr algn="ctr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135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1139" y="4341372"/>
            <a:ext cx="4369670" cy="2077164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# of Page Views</a:t>
            </a:r>
          </a:p>
          <a:p>
            <a:endParaRPr lang="en-US" sz="2800" dirty="0">
              <a:solidFill>
                <a:schemeClr val="tx1"/>
              </a:solidFill>
              <a:latin typeface="+mn-lt"/>
            </a:endParaRPr>
          </a:p>
          <a:p>
            <a:r>
              <a:rPr lang="en-US" sz="6000" b="1" dirty="0">
                <a:solidFill>
                  <a:schemeClr val="tx1"/>
                </a:solidFill>
              </a:rPr>
              <a:t>5.153.881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0979" y="1981200"/>
            <a:ext cx="4353609" cy="3098721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# </a:t>
            </a:r>
            <a:r>
              <a:rPr lang="id-ID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Course Registrants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87.938</a:t>
            </a:r>
            <a:endParaRPr lang="en-US" sz="6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lang="en-US" sz="60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7225" y="4188748"/>
            <a:ext cx="2039587" cy="2059007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# </a:t>
            </a:r>
            <a:r>
              <a:rPr lang="id-ID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Cities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>
                <a:solidFill>
                  <a:schemeClr val="tx1"/>
                </a:solidFill>
                <a:cs typeface="Arial" panose="020B0604020202020204" pitchFamily="34" charset="0"/>
              </a:rPr>
              <a:t>943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184" y="1335179"/>
            <a:ext cx="195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Dec 31, 2016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GLOBAL REACH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212614" y="3416184"/>
            <a:ext cx="34732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Most learners are from 18-24 and 25-34 age bracket</a:t>
            </a:r>
          </a:p>
          <a:p>
            <a:pPr algn="just"/>
            <a:endParaRPr lang="en-US" sz="10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ore </a:t>
            </a: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male learners than 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female ones</a:t>
            </a:r>
          </a:p>
          <a:p>
            <a:pPr algn="just"/>
            <a:endParaRPr lang="en-US" sz="10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Ratio </a:t>
            </a: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of 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certificates vs learners is on </a:t>
            </a: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increasing 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trend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2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just"/>
            <a:endParaRPr lang="en-US" sz="12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75887"/>
              </p:ext>
            </p:extLst>
          </p:nvPr>
        </p:nvGraphicFramePr>
        <p:xfrm>
          <a:off x="5212614" y="2458390"/>
          <a:ext cx="3554033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2344"/>
                <a:gridCol w="1122156"/>
                <a:gridCol w="949533"/>
              </a:tblGrid>
              <a:tr h="2796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Ratio (certificates to learners)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2015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2016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0.29%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838200" y="1275674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Dec 31, 2016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LEARNERS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38132" y="2450324"/>
            <a:ext cx="4186267" cy="1676399"/>
            <a:chOff x="-302723" y="-272526"/>
            <a:chExt cx="2734437" cy="10949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2F6F9"/>
                </a:clrFrom>
                <a:clrTo>
                  <a:srgbClr val="F2F6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68" t="44521" r="13615" b="46678"/>
            <a:stretch/>
          </p:blipFill>
          <p:spPr bwMode="auto">
            <a:xfrm>
              <a:off x="1196974" y="-272526"/>
              <a:ext cx="1234740" cy="10949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2F6F9"/>
                </a:clrFrom>
                <a:clrTo>
                  <a:srgbClr val="F2F6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33" t="43402" r="32857" b="48183"/>
            <a:stretch/>
          </p:blipFill>
          <p:spPr bwMode="auto">
            <a:xfrm>
              <a:off x="-302723" y="-272526"/>
              <a:ext cx="1490246" cy="109492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38132" y="4598551"/>
            <a:ext cx="4161372" cy="1676400"/>
            <a:chOff x="-348407" y="-195803"/>
            <a:chExt cx="2677949" cy="10786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2F6F9"/>
                </a:clrFrom>
                <a:clrTo>
                  <a:srgbClr val="F2F6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5" t="42464" r="70826" b="49319"/>
            <a:stretch/>
          </p:blipFill>
          <p:spPr bwMode="auto">
            <a:xfrm>
              <a:off x="-348407" y="-195803"/>
              <a:ext cx="1468054" cy="10786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2F6F9"/>
                </a:clrFrom>
                <a:clrTo>
                  <a:srgbClr val="F2F6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36" t="44714" r="51637" b="46710"/>
            <a:stretch/>
          </p:blipFill>
          <p:spPr bwMode="auto">
            <a:xfrm>
              <a:off x="1129095" y="-195803"/>
              <a:ext cx="1200447" cy="10786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58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775" y="2247988"/>
            <a:ext cx="6553200" cy="4594772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LEARNERS’ STORIES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318254"/>
            <a:ext cx="4224528" cy="2832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/>
          <p:cNvSpPr/>
          <p:nvPr/>
        </p:nvSpPr>
        <p:spPr>
          <a:xfrm>
            <a:off x="1223264" y="5306832"/>
            <a:ext cx="223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otype Corsiva" panose="03010101010201010101" pitchFamily="66" charset="0"/>
              </a:rPr>
              <a:t>Jakarta, </a:t>
            </a:r>
            <a:r>
              <a:rPr lang="en-US" dirty="0" smtClean="0">
                <a:latin typeface="Monotype Corsiva" panose="03010101010201010101" pitchFamily="66" charset="0"/>
              </a:rPr>
              <a:t>22-08-16</a:t>
            </a:r>
            <a:endParaRPr lang="en-US" dirty="0">
              <a:latin typeface="Monotype Corsiva" panose="03010101010201010101" pitchFamily="66" charset="0"/>
            </a:endParaRPr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OUR SEMINAR SERIES</a:t>
            </a:r>
            <a:endParaRPr lang="en-US" sz="4800" b="1" dirty="0" smtClean="0">
              <a:solidFill>
                <a:srgbClr val="20469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46" y="2318254"/>
            <a:ext cx="4192517" cy="2832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5556717" y="5306832"/>
            <a:ext cx="2278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otype Corsiva" panose="03010101010201010101" pitchFamily="66" charset="0"/>
              </a:rPr>
              <a:t>Jakarta, </a:t>
            </a:r>
            <a:r>
              <a:rPr lang="en-US" dirty="0" smtClean="0">
                <a:latin typeface="Monotype Corsiva" panose="03010101010201010101" pitchFamily="66" charset="0"/>
              </a:rPr>
              <a:t>29-11-16</a:t>
            </a:r>
            <a:endParaRPr lang="en-US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909" y="2971800"/>
            <a:ext cx="7429499" cy="2362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Please check us out </a:t>
            </a:r>
          </a:p>
          <a:p>
            <a:pPr marL="0" indent="0" algn="ctr">
              <a:buNone/>
            </a:pPr>
            <a:r>
              <a:rPr lang="en-US" sz="4400" dirty="0" smtClean="0"/>
              <a:t>at www.indonesiax.co.id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3909" y="304800"/>
            <a:ext cx="7429499" cy="137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endParaRPr lang="en-US" sz="6500" b="1" dirty="0" smtClean="0">
              <a:solidFill>
                <a:srgbClr val="FFFF00"/>
              </a:solidFill>
            </a:endParaRPr>
          </a:p>
          <a:p>
            <a:pPr marL="0" indent="0" algn="ctr">
              <a:buFont typeface="Wingdings 2" charset="2"/>
              <a:buNone/>
            </a:pPr>
            <a:r>
              <a:rPr lang="en-US" sz="24000" dirty="0" smtClean="0">
                <a:solidFill>
                  <a:srgbClr val="204696"/>
                </a:solidFill>
              </a:rPr>
              <a:t>THANK YOU</a:t>
            </a:r>
          </a:p>
          <a:p>
            <a:pPr marL="0" indent="0" algn="ctr">
              <a:buFont typeface="Wingdings 2" charset="2"/>
              <a:buNone/>
            </a:pPr>
            <a:endParaRPr lang="en-US" sz="4400" b="1" dirty="0" smtClean="0"/>
          </a:p>
          <a:p>
            <a:pPr marL="0" indent="0" algn="ctr">
              <a:buFont typeface="Wingdings 2" charset="2"/>
              <a:buNone/>
            </a:pP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340607"/>
            <a:ext cx="3858454" cy="4109721"/>
          </a:xfrm>
          <a:prstGeom prst="foldedCorner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50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Challenges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Quantity and quality of human capital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Skills/competency and aptitude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Need for economic growth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Need to create job opportunities (entrepreneurs)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Need to be globally competitive (competition from neighboring countries)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Teacher training (school, TVET and higher education)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Access to education and training </a:t>
            </a: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 in general (spread </a:t>
            </a:r>
            <a:r>
              <a:rPr 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out in </a:t>
            </a:r>
            <a:r>
              <a:rPr lang="en-US" sz="4000" dirty="0" smtClean="0">
                <a:solidFill>
                  <a:schemeClr val="bg1"/>
                </a:solidFill>
                <a:cs typeface="Arial" panose="020B0604020202020204" pitchFamily="34" charset="0"/>
              </a:rPr>
              <a:t>17,000 </a:t>
            </a:r>
            <a:r>
              <a:rPr lang="en-US" sz="4000" dirty="0">
                <a:solidFill>
                  <a:schemeClr val="bg1"/>
                </a:solidFill>
                <a:cs typeface="Arial" panose="020B0604020202020204" pitchFamily="34" charset="0"/>
              </a:rPr>
              <a:t>islands and 34 provinces)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endParaRPr lang="en-US" sz="18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endParaRPr lang="en-US" sz="1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95132" y="2357116"/>
            <a:ext cx="3853374" cy="4076701"/>
          </a:xfrm>
          <a:prstGeom prst="foldedCorner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 smtClean="0">
                <a:solidFill>
                  <a:srgbClr val="0070C0"/>
                </a:solidFill>
                <a:cs typeface="Arial" panose="020B0604020202020204" pitchFamily="34" charset="0"/>
              </a:rPr>
              <a:t>Opportunities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900" dirty="0" smtClean="0">
                <a:cs typeface="Arial" panose="020B0604020202020204" pitchFamily="34" charset="0"/>
              </a:rPr>
              <a:t>Rapid changes in ITE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900" dirty="0" smtClean="0">
                <a:cs typeface="Arial" panose="020B0604020202020204" pitchFamily="34" charset="0"/>
              </a:rPr>
              <a:t>Indonesia is one of the countries with highest internet users (69 million cellular phone users in 2016, compared to 27 million in 2013)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900" dirty="0" smtClean="0">
                <a:cs typeface="Arial" panose="020B0604020202020204" pitchFamily="34" charset="0"/>
              </a:rPr>
              <a:t>Preparing for demographic bonus in 2025 to 2035 (number </a:t>
            </a:r>
            <a:r>
              <a:rPr lang="en-US" sz="1900" dirty="0">
                <a:cs typeface="Arial" panose="020B0604020202020204" pitchFamily="34" charset="0"/>
              </a:rPr>
              <a:t>of people within the productive age bracket is higher than the number of elderly people </a:t>
            </a:r>
            <a:r>
              <a:rPr lang="en-US" sz="1900" dirty="0" smtClean="0">
                <a:cs typeface="Arial" panose="020B0604020202020204" pitchFamily="34" charset="0"/>
              </a:rPr>
              <a:t>and </a:t>
            </a:r>
            <a:r>
              <a:rPr lang="en-US" sz="1900" dirty="0">
                <a:cs typeface="Arial" panose="020B0604020202020204" pitchFamily="34" charset="0"/>
              </a:rPr>
              <a:t>children</a:t>
            </a:r>
            <a:r>
              <a:rPr lang="en-US" sz="1800" dirty="0">
                <a:cs typeface="Arial" panose="020B0604020202020204" pitchFamily="34" charset="0"/>
              </a:rPr>
              <a:t>)</a:t>
            </a:r>
            <a:endParaRPr lang="en-US" sz="1800" dirty="0" smtClean="0"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WHY MOOC FOR INDONESIA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9-07 at 4.59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26" y="2286000"/>
            <a:ext cx="7239000" cy="39624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www.indonesiax.co.id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448" y="2162909"/>
            <a:ext cx="7429907" cy="429064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15" dirty="0">
                <a:cs typeface="Arial" panose="020B0604020202020204" pitchFamily="34" charset="0"/>
              </a:rPr>
              <a:t>Web-based platform</a:t>
            </a:r>
            <a:r>
              <a:rPr lang="en-US" sz="1846" dirty="0">
                <a:cs typeface="Arial" panose="020B0604020202020204" pitchFamily="34" charset="0"/>
              </a:rPr>
              <a:t> which offers: </a:t>
            </a:r>
          </a:p>
          <a:p>
            <a:pPr marL="0" indent="0" algn="just">
              <a:buNone/>
            </a:pPr>
            <a:r>
              <a:rPr lang="en-US" sz="1846" dirty="0">
                <a:cs typeface="Arial" panose="020B0604020202020204" pitchFamily="34" charset="0"/>
              </a:rPr>
              <a:t>free high quality, massive open online courses (MOOCs) from </a:t>
            </a:r>
          </a:p>
          <a:p>
            <a:pPr marL="0" indent="0" algn="just">
              <a:buNone/>
            </a:pPr>
            <a:r>
              <a:rPr lang="en-US" sz="1846" dirty="0">
                <a:cs typeface="Arial" panose="020B0604020202020204" pitchFamily="34" charset="0"/>
              </a:rPr>
              <a:t>best </a:t>
            </a:r>
            <a:r>
              <a:rPr lang="en-US" sz="1846" dirty="0">
                <a:cs typeface="Arial" panose="020B0604020202020204" pitchFamily="34" charset="0"/>
              </a:rPr>
              <a:t>local a</a:t>
            </a:r>
            <a:r>
              <a:rPr lang="en-US" sz="1846" dirty="0">
                <a:cs typeface="Arial" panose="020B0604020202020204" pitchFamily="34" charset="0"/>
              </a:rPr>
              <a:t>nd </a:t>
            </a:r>
            <a:r>
              <a:rPr lang="en-US" sz="1846" dirty="0">
                <a:cs typeface="Arial" panose="020B0604020202020204" pitchFamily="34" charset="0"/>
              </a:rPr>
              <a:t>foreign </a:t>
            </a:r>
            <a:r>
              <a:rPr lang="en-US" sz="1846" dirty="0">
                <a:cs typeface="Arial" panose="020B0604020202020204" pitchFamily="34" charset="0"/>
              </a:rPr>
              <a:t>universities, government agencies,  companies and other institutions</a:t>
            </a:r>
          </a:p>
          <a:p>
            <a:pPr marL="0" indent="0" algn="just">
              <a:buNone/>
            </a:pPr>
            <a:r>
              <a:rPr lang="en-US" sz="1846" dirty="0">
                <a:cs typeface="Arial" panose="020B0604020202020204" pitchFamily="34" charset="0"/>
              </a:rPr>
              <a:t>In order to: </a:t>
            </a:r>
          </a:p>
          <a:p>
            <a:pPr lvl="1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46" dirty="0">
                <a:cs typeface="Arial" panose="020B0604020202020204" pitchFamily="34" charset="0"/>
              </a:rPr>
              <a:t>democratize education</a:t>
            </a:r>
          </a:p>
          <a:p>
            <a:pPr lvl="1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46" dirty="0">
                <a:cs typeface="Arial" panose="020B0604020202020204" pitchFamily="34" charset="0"/>
              </a:rPr>
              <a:t>improve </a:t>
            </a:r>
            <a:r>
              <a:rPr lang="en-US" sz="1846" dirty="0">
                <a:cs typeface="Arial" panose="020B0604020202020204" pitchFamily="34" charset="0"/>
              </a:rPr>
              <a:t>life-skills of Indonesians spread out in Indonesian </a:t>
            </a:r>
            <a:r>
              <a:rPr lang="en-US" sz="1846" dirty="0">
                <a:cs typeface="Arial" panose="020B0604020202020204" pitchFamily="34" charset="0"/>
              </a:rPr>
              <a:t>archipelago </a:t>
            </a:r>
          </a:p>
          <a:p>
            <a:pPr marL="0" indent="0" algn="just">
              <a:buClr>
                <a:schemeClr val="tx1"/>
              </a:buClr>
              <a:buNone/>
            </a:pPr>
            <a:r>
              <a:rPr lang="en-US" sz="1846" dirty="0">
                <a:cs typeface="Arial" panose="020B0604020202020204" pitchFamily="34" charset="0"/>
              </a:rPr>
              <a:t>thus </a:t>
            </a:r>
            <a:r>
              <a:rPr lang="en-US" sz="2215" dirty="0">
                <a:cs typeface="Arial" panose="020B0604020202020204" pitchFamily="34" charset="0"/>
              </a:rPr>
              <a:t>enriching lives</a:t>
            </a:r>
            <a:endParaRPr lang="en-US" sz="2215" dirty="0"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1683" y="2444261"/>
            <a:ext cx="7610588" cy="2550113"/>
          </a:xfrm>
          <a:prstGeom prst="rect">
            <a:avLst/>
          </a:prstGeom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1846" b="1" dirty="0">
              <a:cs typeface="Arial" panose="020B0604020202020204" pitchFamily="34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850916" y="580923"/>
            <a:ext cx="7455877" cy="1327350"/>
          </a:xfrm>
          <a:prstGeom prst="rect">
            <a:avLst/>
          </a:prstGeom>
          <a:noFill/>
          <a:ln w="19050">
            <a:noFill/>
          </a:ln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INDONESIAX.CO.ID</a:t>
            </a:r>
            <a:r>
              <a:rPr lang="en-US" sz="4431" b="1" dirty="0" smtClean="0">
                <a:solidFill>
                  <a:srgbClr val="204696"/>
                </a:solidFill>
              </a:rPr>
              <a:t> </a:t>
            </a:r>
            <a:endParaRPr lang="en-US" sz="4431" b="1" dirty="0">
              <a:solidFill>
                <a:srgbClr val="204696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77" y="470875"/>
            <a:ext cx="1178550" cy="7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PARTNERS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26920"/>
            <a:ext cx="6858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ADVISORY COUNCIL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10" name="Picture 2" descr="C:\Users\winda.anggraini\AppData\Local\Microsoft\Windows\Temporary Internet Files\Content.Outlook\KBVEXBXA\advisory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0499" y="2362200"/>
            <a:ext cx="213003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winda.anggraini\AppData\Local\Microsoft\Windows\Temporary Internet Files\Content.Outlook\KBVEXBXA\advisory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245"/>
          <a:stretch/>
        </p:blipFill>
        <p:spPr bwMode="auto">
          <a:xfrm>
            <a:off x="2971800" y="2362200"/>
            <a:ext cx="51776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3202" y="121402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COURSES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63522" y="1981200"/>
            <a:ext cx="7322820" cy="4788877"/>
            <a:chOff x="941070" y="1600200"/>
            <a:chExt cx="7322820" cy="47888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000" t="47407" r="10833" b="6666"/>
            <a:stretch/>
          </p:blipFill>
          <p:spPr>
            <a:xfrm>
              <a:off x="941070" y="1600200"/>
              <a:ext cx="7322820" cy="236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0000" t="11852" r="10834" b="40741"/>
            <a:stretch/>
          </p:blipFill>
          <p:spPr>
            <a:xfrm>
              <a:off x="941070" y="3950677"/>
              <a:ext cx="7322820" cy="24384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989251" y="3962400"/>
            <a:ext cx="1467601" cy="235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18052" y="3971548"/>
            <a:ext cx="14478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May 2,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06443" y="3976166"/>
            <a:ext cx="14478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5602" y="3971548"/>
            <a:ext cx="14478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9252" y="6381226"/>
            <a:ext cx="1467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</a:t>
            </a:r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14, 2017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0360" y="6381226"/>
            <a:ext cx="1515573" cy="214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</a:t>
            </a:r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 14, 2017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06443" y="6369192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15442" y="6404317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Feb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3202" y="121402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COURSES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92480" y="2057400"/>
            <a:ext cx="7322820" cy="4706815"/>
            <a:chOff x="954425" y="1600200"/>
            <a:chExt cx="7322820" cy="47068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0000" t="13333" r="10834" b="40741"/>
            <a:stretch/>
          </p:blipFill>
          <p:spPr>
            <a:xfrm>
              <a:off x="954425" y="1600200"/>
              <a:ext cx="7322820" cy="2362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0000" t="11852" r="10834" b="42222"/>
            <a:stretch/>
          </p:blipFill>
          <p:spPr>
            <a:xfrm>
              <a:off x="954425" y="3944815"/>
              <a:ext cx="7322820" cy="236220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2717702" y="4038600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May 2,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5066" y="4038600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Mar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8902" y="6383215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7702" y="6383215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Nov 10,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283" y="6383214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Feb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41355" y="4038599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Dec 1,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5008" y="4042506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Dec 22,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47065" y="6382503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Nov 10,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3202" y="121402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COURSES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000" t="11852" r="70375" b="42222"/>
          <a:stretch/>
        </p:blipFill>
        <p:spPr>
          <a:xfrm>
            <a:off x="844384" y="2362200"/>
            <a:ext cx="1794510" cy="23622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74828" y="3619500"/>
            <a:ext cx="6101002" cy="2209800"/>
          </a:xfrm>
        </p:spPr>
        <p:txBody>
          <a:bodyPr numCol="1">
            <a:no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  <a:cs typeface="Arial" panose="020B0604020202020204" pitchFamily="34" charset="0"/>
              </a:rPr>
              <a:t>Upcoming Courses to be Launched: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UI 204 - Economic Development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UI 205 - Micro-Finance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UNPAD 101 - Children’s Allergy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BNI 101 - Introduction to Banking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BNI </a:t>
            </a:r>
            <a:r>
              <a:rPr 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102 - Financial Literacy</a:t>
            </a:r>
          </a:p>
          <a:p>
            <a:pPr marL="457200" indent="-457200" algn="just">
              <a:buFont typeface="Corbel" pitchFamily="34" charset="0"/>
              <a:buAutoNum type="arabicPeriod"/>
            </a:pPr>
            <a:r>
              <a:rPr 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FPSB 101 - Code of Ethics</a:t>
            </a:r>
          </a:p>
          <a:p>
            <a:pPr marL="457200" indent="-457200" algn="just">
              <a:buFont typeface="Corbel" pitchFamily="34" charset="0"/>
              <a:buAutoNum type="arabicPeriod"/>
            </a:pPr>
            <a:r>
              <a:rPr 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FPSB 101 - Sharia</a:t>
            </a:r>
          </a:p>
          <a:p>
            <a:pPr marL="457200" indent="-457200" algn="just">
              <a:buAutoNum type="arabicPeriod"/>
            </a:pPr>
            <a:endParaRPr lang="en-US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0600" y="4343400"/>
            <a:ext cx="1371600" cy="226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Feb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2902</TotalTime>
  <Words>555</Words>
  <Application>Microsoft Office PowerPoint</Application>
  <PresentationFormat>On-screen Show (4:3)</PresentationFormat>
  <Paragraphs>114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Century Gothic</vt:lpstr>
      <vt:lpstr>Corbel</vt:lpstr>
      <vt:lpstr>Monotype Corsiva</vt:lpstr>
      <vt:lpstr>Trebuchet MS</vt:lpstr>
      <vt:lpstr>Wingdings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Ross</dc:creator>
  <cp:lastModifiedBy>User</cp:lastModifiedBy>
  <cp:revision>355</cp:revision>
  <cp:lastPrinted>2017-01-25T10:37:21Z</cp:lastPrinted>
  <dcterms:created xsi:type="dcterms:W3CDTF">2014-06-06T02:42:51Z</dcterms:created>
  <dcterms:modified xsi:type="dcterms:W3CDTF">2017-02-26T10:57:46Z</dcterms:modified>
</cp:coreProperties>
</file>